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6"/>
  </p:notesMasterIdLst>
  <p:handoutMasterIdLst>
    <p:handoutMasterId r:id="rId17"/>
  </p:handoutMasterIdLst>
  <p:sldIdLst>
    <p:sldId id="547" r:id="rId2"/>
    <p:sldId id="550" r:id="rId3"/>
    <p:sldId id="691" r:id="rId4"/>
    <p:sldId id="667" r:id="rId5"/>
    <p:sldId id="692" r:id="rId6"/>
    <p:sldId id="698" r:id="rId7"/>
    <p:sldId id="697" r:id="rId8"/>
    <p:sldId id="693" r:id="rId9"/>
    <p:sldId id="695" r:id="rId10"/>
    <p:sldId id="696" r:id="rId11"/>
    <p:sldId id="562" r:id="rId12"/>
    <p:sldId id="554" r:id="rId13"/>
    <p:sldId id="552" r:id="rId14"/>
    <p:sldId id="553" r:id="rId1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93" autoAdjust="0"/>
    <p:restoredTop sz="94660"/>
  </p:normalViewPr>
  <p:slideViewPr>
    <p:cSldViewPr>
      <p:cViewPr varScale="1">
        <p:scale>
          <a:sx n="107" d="100"/>
          <a:sy n="107" d="100"/>
        </p:scale>
        <p:origin x="-82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36" y="-8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2020-10-02</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10/2/2020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baseline="0" dirty="0" smtClean="0">
                <a:solidFill>
                  <a:srgbClr val="FFFFFF"/>
                </a:solidFill>
                <a:latin typeface="Georgia" panose="02040502050405020303" pitchFamily="18" charset="0"/>
                <a:ea typeface="ＭＳ Ｐゴシック" charset="-128"/>
                <a:cs typeface="Arial" pitchFamily="34" charset="0"/>
              </a:rPr>
              <a:t>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P.Eng</a:t>
            </a:r>
            <a:r>
              <a:rPr lang="en-US" sz="1100" b="0" kern="0" baseline="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baseline="0" dirty="0" smtClean="0">
                <a:solidFill>
                  <a:srgbClr val="FFFFFF"/>
                </a:solidFill>
                <a:latin typeface="Georgia" panose="02040502050405020303" pitchFamily="18" charset="0"/>
                <a:ea typeface="ＭＳ Ｐゴシック" charset="-128"/>
                <a:cs typeface="Arial" pitchFamily="34" charset="0"/>
              </a:rPr>
              <a:t>Prof.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Wild pointers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Wild pointers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4133"/>
    </mc:Choice>
    <mc:Fallback>
      <p:transition spd="slow" advTm="1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Avoiding wild pointers</a:t>
            </a:r>
            <a:endParaRPr lang="en-CA" dirty="0"/>
          </a:p>
        </p:txBody>
      </p:sp>
      <p:sp>
        <p:nvSpPr>
          <p:cNvPr id="3" name="Content Placeholder 2"/>
          <p:cNvSpPr>
            <a:spLocks noGrp="1"/>
          </p:cNvSpPr>
          <p:nvPr>
            <p:ph idx="1"/>
          </p:nvPr>
        </p:nvSpPr>
        <p:spPr/>
        <p:txBody>
          <a:bodyPr/>
          <a:lstStyle/>
          <a:p>
            <a:r>
              <a:rPr lang="en-CA" dirty="0" smtClean="0"/>
              <a:t>To avoid wild pointers</a:t>
            </a:r>
          </a:p>
          <a:p>
            <a:pPr lvl="1"/>
            <a:r>
              <a:rPr lang="en-CA" dirty="0" smtClean="0"/>
              <a:t>Always initialize all pointers, even if it is to </a:t>
            </a:r>
            <a:r>
              <a:rPr lang="en-CA" dirty="0" smtClean="0">
                <a:latin typeface="Consolas" panose="020B0609020204030204" pitchFamily="49" charset="0"/>
                <a:cs typeface="Consolas" panose="020B0609020204030204" pitchFamily="49" charset="0"/>
              </a:rPr>
              <a:t>'nullptr'</a:t>
            </a:r>
          </a:p>
          <a:p>
            <a:pPr marL="457200" lvl="1" indent="0">
              <a:buNone/>
            </a:pPr>
            <a:r>
              <a:rPr lang="en-CA" dirty="0"/>
              <a:t>		</a:t>
            </a:r>
            <a:r>
              <a:rPr lang="en-CA" dirty="0" err="1">
                <a:latin typeface="Consolas" panose="020B0609020204030204" pitchFamily="49" charset="0"/>
                <a:cs typeface="Consolas" panose="020B0609020204030204" pitchFamily="49" charset="0"/>
              </a:rPr>
              <a:t>int</a:t>
            </a: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p_value</a:t>
            </a:r>
            <a:r>
              <a:rPr lang="en-CA" dirty="0" smtClean="0">
                <a:latin typeface="Consolas" panose="020B0609020204030204" pitchFamily="49" charset="0"/>
                <a:cs typeface="Consolas" panose="020B0609020204030204" pitchFamily="49" charset="0"/>
              </a:rPr>
              <a:t>{};</a:t>
            </a:r>
            <a:endParaRPr lang="en-CA" dirty="0"/>
          </a:p>
          <a:p>
            <a:pPr marL="457200" lvl="1" indent="0">
              <a:buNone/>
            </a:pPr>
            <a:r>
              <a:rPr lang="en-CA" dirty="0" smtClean="0"/>
              <a:t>		</a:t>
            </a:r>
            <a:r>
              <a:rPr lang="en-CA" dirty="0">
                <a:latin typeface="Consolas" panose="020B0609020204030204" pitchFamily="49" charset="0"/>
                <a:cs typeface="Consolas" panose="020B0609020204030204" pitchFamily="49" charset="0"/>
              </a:rPr>
              <a:t>int *</a:t>
            </a:r>
            <a:r>
              <a:rPr lang="en-CA" dirty="0" smtClean="0">
                <a:latin typeface="Consolas" panose="020B0609020204030204" pitchFamily="49" charset="0"/>
                <a:cs typeface="Consolas" panose="020B0609020204030204" pitchFamily="49" charset="0"/>
              </a:rPr>
              <a:t>p_value{nullptr};</a:t>
            </a:r>
            <a:endParaRPr lang="en-CA" dirty="0" smtClean="0"/>
          </a:p>
          <a:p>
            <a:pPr lvl="1"/>
            <a:r>
              <a:rPr lang="en-CA" dirty="0" smtClean="0"/>
              <a:t>Benefit:</a:t>
            </a:r>
          </a:p>
          <a:p>
            <a:pPr lvl="2"/>
            <a:r>
              <a:rPr lang="en-CA" dirty="0" smtClean="0"/>
              <a:t>Assigning to the memory location </a:t>
            </a:r>
            <a:r>
              <a:rPr lang="en-CA" dirty="0" smtClean="0">
                <a:latin typeface="Consolas" panose="020B0609020204030204" pitchFamily="49" charset="0"/>
              </a:rPr>
              <a:t>0x0</a:t>
            </a:r>
            <a:r>
              <a:rPr lang="en-CA" dirty="0" smtClean="0"/>
              <a:t> will always terminate your program, guaranteed</a:t>
            </a:r>
          </a:p>
          <a:p>
            <a:pPr lvl="1"/>
            <a:r>
              <a:rPr lang="en-CA" dirty="0" smtClean="0"/>
              <a:t>When memory is being deallocated, always set the pointer to </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nullptr</a:t>
            </a:r>
            <a:r>
              <a:rPr lang="en-CA" dirty="0" smtClean="0">
                <a:latin typeface="Consolas" panose="020B0609020204030204" pitchFamily="49" charset="0"/>
                <a:cs typeface="Consolas" panose="020B0609020204030204" pitchFamily="49" charset="0"/>
              </a:rPr>
              <a:t>'</a:t>
            </a:r>
            <a:r>
              <a:rPr lang="en-CA" dirty="0" smtClean="0"/>
              <a:t> even if the local variable is going out of scope</a:t>
            </a:r>
            <a:endParaRPr lang="en-CA" dirty="0" smtClean="0">
              <a:latin typeface="Consolas" panose="020B0609020204030204" pitchFamily="49" charset="0"/>
              <a:cs typeface="Consolas" panose="020B0609020204030204" pitchFamily="49" charset="0"/>
            </a:endParaRPr>
          </a:p>
          <a:p>
            <a:pPr marL="914400" lvl="2" indent="0">
              <a:buNone/>
            </a:pPr>
            <a:r>
              <a:rPr lang="en-CA" dirty="0"/>
              <a:t>	</a:t>
            </a:r>
            <a:r>
              <a:rPr lang="en-CA" dirty="0" smtClean="0">
                <a:latin typeface="Consolas" panose="020B0609020204030204" pitchFamily="49" charset="0"/>
                <a:cs typeface="Consolas" panose="020B0609020204030204" pitchFamily="49" charset="0"/>
              </a:rPr>
              <a:t>delete p_value;</a:t>
            </a:r>
          </a:p>
          <a:p>
            <a:pPr marL="9144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p_value = nullptr;</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91352619"/>
      </p:ext>
    </p:extLst>
  </p:cSld>
  <p:clrMapOvr>
    <a:masterClrMapping/>
  </p:clrMapOvr>
  <mc:AlternateContent xmlns:mc="http://schemas.openxmlformats.org/markup-compatibility/2006">
    <mc:Choice xmlns:p14="http://schemas.microsoft.com/office/powerpoint/2010/main" Requires="p14">
      <p:transition spd="slow" p14:dur="2000" advTm="51572"/>
    </mc:Choice>
    <mc:Fallback>
      <p:transition spd="slow" advTm="5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that wild pointers are uninitialized pointers</a:t>
            </a:r>
          </a:p>
          <a:p>
            <a:pPr lvl="1"/>
            <a:r>
              <a:rPr lang="en-CA" dirty="0" smtClean="0"/>
              <a:t>Know that accessing wild pointers will result in two consequences:</a:t>
            </a:r>
          </a:p>
          <a:p>
            <a:pPr lvl="2"/>
            <a:r>
              <a:rPr lang="en-CA" dirty="0" smtClean="0"/>
              <a:t>The operating system may terminate your program, or</a:t>
            </a:r>
          </a:p>
          <a:p>
            <a:pPr lvl="2"/>
            <a:r>
              <a:rPr lang="en-CA" dirty="0" smtClean="0"/>
              <a:t>You may use memory that has been allocated to you for other purposes</a:t>
            </a:r>
          </a:p>
          <a:p>
            <a:pPr lvl="1"/>
            <a:r>
              <a:rPr lang="en-CA" dirty="0" smtClean="0"/>
              <a:t>Understand that:</a:t>
            </a:r>
          </a:p>
          <a:p>
            <a:pPr lvl="2"/>
            <a:r>
              <a:rPr lang="en-CA" dirty="0" smtClean="0"/>
              <a:t>The first problem is easy to track down</a:t>
            </a:r>
          </a:p>
          <a:p>
            <a:pPr lvl="2"/>
            <a:r>
              <a:rPr lang="en-CA" dirty="0" smtClean="0"/>
              <a:t>The second is difficult or impossible to track</a:t>
            </a:r>
          </a:p>
          <a:p>
            <a:pPr lvl="1"/>
            <a:r>
              <a:rPr lang="en-CA" dirty="0" smtClean="0"/>
              <a:t>Know that you must always initialize all pointers and set them to </a:t>
            </a:r>
            <a:r>
              <a:rPr lang="en-CA" dirty="0" smtClean="0">
                <a:latin typeface="Consolas" panose="020B0609020204030204" pitchFamily="49" charset="0"/>
                <a:cs typeface="Consolas" panose="020B0609020204030204" pitchFamily="49" charset="0"/>
              </a:rPr>
              <a:t>'nullptr'</a:t>
            </a:r>
            <a:r>
              <a:rPr lang="en-CA" dirty="0" smtClean="0"/>
              <a:t> after any deallocation</a:t>
            </a:r>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68963"/>
    </mc:Choice>
    <mc:Fallback>
      <p:transition spd="slow" advTm="6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  </a:t>
            </a:r>
            <a:r>
              <a:rPr lang="en-CA" sz="1800" dirty="0" smtClean="0"/>
              <a:t>https</a:t>
            </a:r>
            <a:r>
              <a:rPr lang="en-CA" sz="1800" dirty="0"/>
              <a:t>://</a:t>
            </a:r>
            <a:r>
              <a:rPr lang="en-CA" sz="1800" dirty="0" smtClean="0"/>
              <a:t>en.wikipedia.org/wiki/Dangling_pointer</a:t>
            </a:r>
          </a:p>
          <a:p>
            <a:pPr lvl="2"/>
            <a:r>
              <a:rPr lang="en-US" sz="1600" dirty="0" smtClean="0"/>
              <a:t>This page also covers wild pointers</a:t>
            </a:r>
            <a:r>
              <a:rPr lang="en-US" sz="1600" dirty="0"/>
              <a:t>	</a:t>
            </a:r>
            <a:endParaRPr lang="en-CA"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194"/>
    </mc:Choice>
    <mc:Fallback>
      <p:transition spd="slow" advTm="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lgn="just">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lgn="just">
              <a:buNone/>
            </a:pPr>
            <a:endParaRPr lang="en-CA" dirty="0" smtClean="0"/>
          </a:p>
          <a:p>
            <a:pPr marL="0" indent="0" algn="just">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41"/>
    </mc:Choice>
    <mc:Fallback>
      <p:transition spd="slow" advTm="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600"/>
    </mc:Choice>
    <mc:Fallback>
      <p:transition spd="slow" advTm="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Define wild pointers</a:t>
            </a:r>
          </a:p>
          <a:p>
            <a:pPr lvl="1"/>
            <a:r>
              <a:rPr lang="en-CA" dirty="0" smtClean="0"/>
              <a:t>See how wild pointers cause problems</a:t>
            </a:r>
          </a:p>
          <a:p>
            <a:pPr lvl="2"/>
            <a:r>
              <a:rPr lang="en-CA" dirty="0" smtClean="0"/>
              <a:t>Sometimes you’re lucky; other times, you’re not…</a:t>
            </a:r>
          </a:p>
          <a:p>
            <a:pPr lvl="1"/>
            <a:r>
              <a:rPr lang="en-CA" dirty="0" smtClean="0"/>
              <a:t>Review the steps for avoiding wild pointers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6376"/>
    </mc:Choice>
    <mc:Fallback>
      <p:transition spd="slow" advTm="1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Wild pointers</a:t>
            </a:r>
            <a:endParaRPr lang="en-CA" dirty="0"/>
          </a:p>
        </p:txBody>
      </p:sp>
      <p:sp>
        <p:nvSpPr>
          <p:cNvPr id="3" name="Content Placeholder 2"/>
          <p:cNvSpPr>
            <a:spLocks noGrp="1"/>
          </p:cNvSpPr>
          <p:nvPr>
            <p:ph idx="1"/>
          </p:nvPr>
        </p:nvSpPr>
        <p:spPr/>
        <p:txBody>
          <a:bodyPr/>
          <a:lstStyle/>
          <a:p>
            <a:r>
              <a:rPr lang="en-CA" dirty="0" smtClean="0"/>
              <a:t>Uninitialized local </a:t>
            </a:r>
            <a:r>
              <a:rPr lang="en-CA" dirty="0" smtClean="0"/>
              <a:t>variables can </a:t>
            </a:r>
            <a:r>
              <a:rPr lang="en-CA" dirty="0" smtClean="0"/>
              <a:t>cause problems</a:t>
            </a:r>
          </a:p>
          <a:p>
            <a:pPr lvl="1"/>
            <a:r>
              <a:rPr lang="en-CA" dirty="0" smtClean="0"/>
              <a:t>When they are pointers, it is much worse!</a:t>
            </a:r>
          </a:p>
          <a:p>
            <a:pPr lvl="1"/>
            <a:r>
              <a:rPr lang="en-CA" dirty="0" smtClean="0"/>
              <a:t>An uninitialized pointer is described as a </a:t>
            </a:r>
            <a:r>
              <a:rPr lang="en-CA" i="1" dirty="0" smtClean="0"/>
              <a:t>wild pointer</a:t>
            </a:r>
            <a:endParaRPr lang="en-CA" dirty="0" smtClean="0"/>
          </a:p>
          <a:p>
            <a:pPr lvl="2"/>
            <a:r>
              <a:rPr lang="en-CA" dirty="0" smtClean="0"/>
              <a:t>“Wild” because we have no idea what its value is</a:t>
            </a:r>
          </a:p>
          <a:p>
            <a:pPr marL="914400" lvl="2" indent="0">
              <a:buNone/>
            </a:pP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279769"/>
      </p:ext>
    </p:extLst>
  </p:cSld>
  <p:clrMapOvr>
    <a:masterClrMapping/>
  </p:clrMapOvr>
  <mc:AlternateContent xmlns:mc="http://schemas.openxmlformats.org/markup-compatibility/2006">
    <mc:Choice xmlns:p14="http://schemas.microsoft.com/office/powerpoint/2010/main" Requires="p14">
      <p:transition spd="slow" p14:dur="2000" advTm="24746"/>
    </mc:Choice>
    <mc:Fallback>
      <p:transition spd="slow" advTm="2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Wild pointers</a:t>
            </a:r>
            <a:endParaRPr lang="en-CA" dirty="0"/>
          </a:p>
        </p:txBody>
      </p:sp>
      <p:sp>
        <p:nvSpPr>
          <p:cNvPr id="3" name="Content Placeholder 2"/>
          <p:cNvSpPr>
            <a:spLocks noGrp="1"/>
          </p:cNvSpPr>
          <p:nvPr>
            <p:ph idx="1"/>
          </p:nvPr>
        </p:nvSpPr>
        <p:spPr/>
        <p:txBody>
          <a:bodyPr/>
          <a:lstStyle/>
          <a:p>
            <a:r>
              <a:rPr lang="en-CA" dirty="0" smtClean="0"/>
              <a:t>The most significant issue is cross-platform development</a:t>
            </a:r>
          </a:p>
          <a:p>
            <a:pPr lvl="1"/>
            <a:r>
              <a:rPr lang="en-CA" dirty="0" smtClean="0"/>
              <a:t>Suppose you declare this variable while developing on a Windows</a:t>
            </a:r>
            <a:r>
              <a:rPr lang="en-CA" dirty="0"/>
              <a:t> </a:t>
            </a:r>
            <a:r>
              <a:rPr lang="en-CA" dirty="0" smtClean="0"/>
              <a:t>platform:</a:t>
            </a:r>
          </a:p>
          <a:p>
            <a:pPr marL="457200" lvl="1" indent="0">
              <a:buNone/>
            </a:pPr>
            <a:r>
              <a:rPr lang="en-CA" dirty="0"/>
              <a:t>	</a:t>
            </a:r>
            <a:r>
              <a:rPr lang="en-CA" dirty="0" smtClean="0"/>
              <a:t>	</a:t>
            </a:r>
            <a:r>
              <a:rPr lang="en-CA" dirty="0" err="1" smtClean="0">
                <a:latin typeface="Consolas" panose="020B0609020204030204" pitchFamily="49" charset="0"/>
                <a:cs typeface="Consolas" panose="020B0609020204030204" pitchFamily="49" charset="0"/>
              </a:rPr>
              <a:t>array_t</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p_vec</a:t>
            </a:r>
            <a:r>
              <a:rPr lang="en-CA" dirty="0" smtClean="0">
                <a:latin typeface="Consolas" panose="020B0609020204030204" pitchFamily="49" charset="0"/>
                <a:cs typeface="Consolas" panose="020B0609020204030204" pitchFamily="49" charset="0"/>
              </a:rPr>
              <a:t>;</a:t>
            </a:r>
          </a:p>
          <a:p>
            <a:pPr lvl="1"/>
            <a:endParaRPr lang="en-CA" dirty="0"/>
          </a:p>
          <a:p>
            <a:pPr lvl="1"/>
            <a:r>
              <a:rPr lang="en-CA" dirty="0" smtClean="0"/>
              <a:t>If you run this code over and over, the default value is </a:t>
            </a:r>
            <a:r>
              <a:rPr lang="en-CA" dirty="0" smtClean="0">
                <a:latin typeface="Consolas" panose="020B0609020204030204" pitchFamily="49" charset="0"/>
                <a:cs typeface="Consolas" panose="020B0609020204030204" pitchFamily="49" charset="0"/>
              </a:rPr>
              <a:t>0x000…0</a:t>
            </a:r>
          </a:p>
          <a:p>
            <a:pPr lvl="2"/>
            <a:r>
              <a:rPr lang="en-CA" dirty="0" smtClean="0"/>
              <a:t>This is the value of </a:t>
            </a:r>
            <a:r>
              <a:rPr lang="en-CA" dirty="0" smtClean="0">
                <a:latin typeface="Consolas" panose="020B0609020204030204" pitchFamily="49" charset="0"/>
                <a:cs typeface="Consolas" panose="020B0609020204030204" pitchFamily="49" charset="0"/>
              </a:rPr>
              <a:t>'nullptr'</a:t>
            </a:r>
          </a:p>
          <a:p>
            <a:pPr lvl="1"/>
            <a:endParaRPr lang="en-CA" dirty="0" smtClean="0"/>
          </a:p>
          <a:p>
            <a:pPr lvl="1"/>
            <a:r>
              <a:rPr lang="en-CA" dirty="0" smtClean="0"/>
              <a:t>If you compile this same code on Linux, suddenly, you get that it has the value </a:t>
            </a:r>
            <a:r>
              <a:rPr lang="en-CA" dirty="0" smtClean="0">
                <a:latin typeface="Consolas" panose="020B0609020204030204" pitchFamily="49" charset="0"/>
                <a:cs typeface="Consolas" panose="020B0609020204030204" pitchFamily="49" charset="0"/>
              </a:rPr>
              <a:t>0xa83419d2f835073d</a:t>
            </a:r>
            <a:r>
              <a:rPr lang="en-CA" dirty="0" smtClean="0"/>
              <a:t> or some other random value</a:t>
            </a:r>
            <a:endParaRPr lang="en-CA"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15704247"/>
      </p:ext>
    </p:extLst>
  </p:cSld>
  <p:clrMapOvr>
    <a:masterClrMapping/>
  </p:clrMapOvr>
  <mc:AlternateContent xmlns:mc="http://schemas.openxmlformats.org/markup-compatibility/2006">
    <mc:Choice xmlns:p14="http://schemas.microsoft.com/office/powerpoint/2010/main" Requires="p14">
      <p:transition spd="slow" p14:dur="2000" advTm="59260"/>
    </mc:Choice>
    <mc:Fallback>
      <p:transition spd="slow" advTm="59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Wild pointers, if you are lucky…</a:t>
            </a:r>
            <a:endParaRPr lang="en-CA" dirty="0"/>
          </a:p>
        </p:txBody>
      </p:sp>
      <p:sp>
        <p:nvSpPr>
          <p:cNvPr id="3" name="Content Placeholder 2"/>
          <p:cNvSpPr>
            <a:spLocks noGrp="1"/>
          </p:cNvSpPr>
          <p:nvPr>
            <p:ph idx="1"/>
          </p:nvPr>
        </p:nvSpPr>
        <p:spPr/>
        <p:txBody>
          <a:bodyPr/>
          <a:lstStyle/>
          <a:p>
            <a:r>
              <a:rPr lang="en-CA" dirty="0" smtClean="0"/>
              <a:t>Consider this code:</a:t>
            </a:r>
          </a:p>
          <a:p>
            <a:pPr marL="857250" lvl="2" indent="0">
              <a:buNone/>
            </a:pPr>
            <a:r>
              <a:rPr lang="en-CA" sz="1700" dirty="0">
                <a:latin typeface="Consolas" panose="020B0609020204030204" pitchFamily="49" charset="0"/>
                <a:cs typeface="Consolas" panose="020B0609020204030204" pitchFamily="49" charset="0"/>
              </a:rPr>
              <a:t>#include &lt;iostream&gt;</a:t>
            </a:r>
          </a:p>
          <a:p>
            <a:pPr marL="857250" lvl="2" indent="0">
              <a:buNone/>
            </a:pPr>
            <a:r>
              <a:rPr lang="en-CA" sz="1700" dirty="0">
                <a:latin typeface="Consolas" panose="020B0609020204030204" pitchFamily="49" charset="0"/>
                <a:cs typeface="Consolas" panose="020B0609020204030204" pitchFamily="49" charset="0"/>
              </a:rPr>
              <a:t>int main</a:t>
            </a:r>
            <a:r>
              <a:rPr lang="en-CA" sz="1700" dirty="0" smtClean="0">
                <a:latin typeface="Consolas" panose="020B0609020204030204" pitchFamily="49" charset="0"/>
                <a:cs typeface="Consolas" panose="020B0609020204030204" pitchFamily="49" charset="0"/>
              </a:rPr>
              <a:t>();</a:t>
            </a:r>
          </a:p>
          <a:p>
            <a:pPr marL="857250" lvl="2" indent="0">
              <a:buNone/>
            </a:pPr>
            <a:r>
              <a:rPr lang="en-US" sz="1700" dirty="0" smtClean="0">
                <a:latin typeface="Consolas" panose="020B0609020204030204" pitchFamily="49" charset="0"/>
                <a:cs typeface="Consolas" panose="020B0609020204030204" pitchFamily="49" charset="0"/>
              </a:rPr>
              <a:t>void f();</a:t>
            </a:r>
            <a:endParaRPr lang="en-CA" sz="1700" dirty="0">
              <a:latin typeface="Consolas" panose="020B0609020204030204" pitchFamily="49" charset="0"/>
              <a:cs typeface="Consolas" panose="020B0609020204030204" pitchFamily="49" charset="0"/>
            </a:endParaRPr>
          </a:p>
          <a:p>
            <a:pPr marL="857250" lvl="2" indent="0">
              <a:buNone/>
            </a:pPr>
            <a:endParaRPr lang="en-CA" sz="1700" dirty="0">
              <a:latin typeface="Consolas" panose="020B0609020204030204" pitchFamily="49" charset="0"/>
              <a:cs typeface="Consolas" panose="020B0609020204030204" pitchFamily="49" charset="0"/>
            </a:endParaRPr>
          </a:p>
          <a:p>
            <a:pPr marL="857250" lvl="2" indent="0">
              <a:buNone/>
            </a:pPr>
            <a:r>
              <a:rPr lang="en-CA" sz="1700" dirty="0" err="1" smtClean="0">
                <a:latin typeface="Consolas" panose="020B0609020204030204" pitchFamily="49" charset="0"/>
                <a:cs typeface="Consolas" panose="020B0609020204030204" pitchFamily="49" charset="0"/>
              </a:rPr>
              <a:t>int</a:t>
            </a:r>
            <a:r>
              <a:rPr lang="en-CA" sz="1700" dirty="0" smtClean="0">
                <a:latin typeface="Consolas" panose="020B0609020204030204" pitchFamily="49" charset="0"/>
                <a:cs typeface="Consolas" panose="020B0609020204030204" pitchFamily="49" charset="0"/>
              </a:rPr>
              <a:t> </a:t>
            </a:r>
            <a:r>
              <a:rPr lang="en-CA" sz="1700" dirty="0">
                <a:latin typeface="Consolas" panose="020B0609020204030204" pitchFamily="49" charset="0"/>
                <a:cs typeface="Consolas" panose="020B0609020204030204" pitchFamily="49" charset="0"/>
              </a:rPr>
              <a:t>main() {</a:t>
            </a:r>
          </a:p>
          <a:p>
            <a:pPr marL="857250" lvl="2" indent="0">
              <a:buNone/>
            </a:pPr>
            <a:r>
              <a:rPr lang="en-CA" sz="1700" dirty="0">
                <a:latin typeface="Consolas" panose="020B0609020204030204" pitchFamily="49" charset="0"/>
                <a:cs typeface="Consolas" panose="020B0609020204030204" pitchFamily="49" charset="0"/>
              </a:rPr>
              <a:t>    std::cout &lt;&lt; "In main()..." &lt;&lt; std::endl;</a:t>
            </a:r>
          </a:p>
          <a:p>
            <a:pPr marL="857250" lvl="2" indent="0">
              <a:buNone/>
            </a:pPr>
            <a:r>
              <a:rPr lang="en-CA" sz="1700" dirty="0">
                <a:latin typeface="Consolas" panose="020B0609020204030204" pitchFamily="49" charset="0"/>
                <a:cs typeface="Consolas" panose="020B0609020204030204" pitchFamily="49" charset="0"/>
              </a:rPr>
              <a:t>    f();</a:t>
            </a:r>
          </a:p>
          <a:p>
            <a:pPr marL="857250" lvl="2" indent="0">
              <a:buNone/>
            </a:pPr>
            <a:r>
              <a:rPr lang="en-CA" sz="1700" dirty="0">
                <a:latin typeface="Consolas" panose="020B0609020204030204" pitchFamily="49" charset="0"/>
                <a:cs typeface="Consolas" panose="020B0609020204030204" pitchFamily="49" charset="0"/>
              </a:rPr>
              <a:t>    return 0;</a:t>
            </a:r>
          </a:p>
          <a:p>
            <a:pPr marL="857250" lvl="2" indent="0">
              <a:buNone/>
            </a:pPr>
            <a:r>
              <a:rPr lang="en-CA" sz="1700" dirty="0" smtClean="0">
                <a:latin typeface="Consolas" panose="020B0609020204030204" pitchFamily="49" charset="0"/>
                <a:cs typeface="Consolas" panose="020B0609020204030204" pitchFamily="49" charset="0"/>
              </a:rPr>
              <a:t>}</a:t>
            </a:r>
          </a:p>
          <a:p>
            <a:pPr marL="857250" lvl="2" indent="0">
              <a:buNone/>
            </a:pPr>
            <a:endParaRPr lang="en-US" sz="1700" dirty="0">
              <a:latin typeface="Consolas" panose="020B0609020204030204" pitchFamily="49" charset="0"/>
              <a:cs typeface="Consolas" panose="020B0609020204030204" pitchFamily="49" charset="0"/>
            </a:endParaRPr>
          </a:p>
          <a:p>
            <a:pPr marL="857250" lvl="2" indent="0">
              <a:buNone/>
            </a:pPr>
            <a:r>
              <a:rPr lang="en-CA" sz="1700" dirty="0">
                <a:latin typeface="Consolas" panose="020B0609020204030204" pitchFamily="49" charset="0"/>
                <a:cs typeface="Consolas" panose="020B0609020204030204" pitchFamily="49" charset="0"/>
              </a:rPr>
              <a:t>void f() {</a:t>
            </a:r>
          </a:p>
          <a:p>
            <a:pPr marL="857250" lvl="2" indent="0">
              <a:buNone/>
            </a:pP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int</a:t>
            </a: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p_value</a:t>
            </a:r>
            <a:r>
              <a:rPr lang="en-CA" sz="1700" dirty="0">
                <a:latin typeface="Consolas" panose="020B0609020204030204" pitchFamily="49" charset="0"/>
                <a:cs typeface="Consolas" panose="020B0609020204030204" pitchFamily="49" charset="0"/>
              </a:rPr>
              <a:t>;</a:t>
            </a:r>
          </a:p>
          <a:p>
            <a:pPr marL="857250" lvl="2" indent="0">
              <a:buNone/>
            </a:pP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std</a:t>
            </a:r>
            <a:r>
              <a:rPr lang="en-CA" sz="1700" dirty="0">
                <a:latin typeface="Consolas" panose="020B0609020204030204" pitchFamily="49" charset="0"/>
                <a:cs typeface="Consolas" panose="020B0609020204030204" pitchFamily="49" charset="0"/>
              </a:rPr>
              <a:t>::</a:t>
            </a:r>
            <a:r>
              <a:rPr lang="en-CA" sz="1700" dirty="0" err="1">
                <a:latin typeface="Consolas" panose="020B0609020204030204" pitchFamily="49" charset="0"/>
                <a:cs typeface="Consolas" panose="020B0609020204030204" pitchFamily="49" charset="0"/>
              </a:rPr>
              <a:t>cout</a:t>
            </a:r>
            <a:r>
              <a:rPr lang="en-CA" sz="1700" dirty="0">
                <a:latin typeface="Consolas" panose="020B0609020204030204" pitchFamily="49" charset="0"/>
                <a:cs typeface="Consolas" panose="020B0609020204030204" pitchFamily="49" charset="0"/>
              </a:rPr>
              <a:t> &lt;&lt; "In f(): " &lt;&lt; </a:t>
            </a:r>
            <a:r>
              <a:rPr lang="en-CA" sz="1700" dirty="0" err="1">
                <a:latin typeface="Consolas" panose="020B0609020204030204" pitchFamily="49" charset="0"/>
                <a:cs typeface="Consolas" panose="020B0609020204030204" pitchFamily="49" charset="0"/>
              </a:rPr>
              <a:t>p_value</a:t>
            </a:r>
            <a:r>
              <a:rPr lang="en-CA" sz="1700" dirty="0">
                <a:latin typeface="Consolas" panose="020B0609020204030204" pitchFamily="49" charset="0"/>
                <a:cs typeface="Consolas" panose="020B0609020204030204" pitchFamily="49" charset="0"/>
              </a:rPr>
              <a:t> &lt;&lt; </a:t>
            </a:r>
            <a:r>
              <a:rPr lang="en-CA" sz="1700" dirty="0" err="1">
                <a:latin typeface="Consolas" panose="020B0609020204030204" pitchFamily="49" charset="0"/>
                <a:cs typeface="Consolas" panose="020B0609020204030204" pitchFamily="49" charset="0"/>
              </a:rPr>
              <a:t>std</a:t>
            </a:r>
            <a:r>
              <a:rPr lang="en-CA" sz="1700" dirty="0">
                <a:latin typeface="Consolas" panose="020B0609020204030204" pitchFamily="49" charset="0"/>
                <a:cs typeface="Consolas" panose="020B0609020204030204" pitchFamily="49" charset="0"/>
              </a:rPr>
              <a:t>::</a:t>
            </a:r>
            <a:r>
              <a:rPr lang="en-CA" sz="1700" dirty="0" err="1">
                <a:latin typeface="Consolas" panose="020B0609020204030204" pitchFamily="49" charset="0"/>
                <a:cs typeface="Consolas" panose="020B0609020204030204" pitchFamily="49" charset="0"/>
              </a:rPr>
              <a:t>endl</a:t>
            </a:r>
            <a:r>
              <a:rPr lang="en-CA" sz="1700" dirty="0">
                <a:latin typeface="Consolas" panose="020B0609020204030204" pitchFamily="49" charset="0"/>
                <a:cs typeface="Consolas" panose="020B0609020204030204" pitchFamily="49" charset="0"/>
              </a:rPr>
              <a:t>;</a:t>
            </a:r>
          </a:p>
          <a:p>
            <a:pPr marL="857250" lvl="2" indent="0">
              <a:buNone/>
            </a:pP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p_value</a:t>
            </a:r>
            <a:r>
              <a:rPr lang="en-CA" sz="1700" dirty="0">
                <a:latin typeface="Consolas" panose="020B0609020204030204" pitchFamily="49" charset="0"/>
                <a:cs typeface="Consolas" panose="020B0609020204030204" pitchFamily="49" charset="0"/>
              </a:rPr>
              <a:t> = 42;</a:t>
            </a:r>
          </a:p>
          <a:p>
            <a:pPr marL="857250" lvl="2" indent="0">
              <a:buNone/>
            </a:pPr>
            <a:r>
              <a:rPr lang="en-CA" sz="1700" dirty="0" smtClean="0">
                <a:latin typeface="Consolas" panose="020B0609020204030204" pitchFamily="49" charset="0"/>
                <a:cs typeface="Consolas" panose="020B0609020204030204" pitchFamily="49" charset="0"/>
              </a:rPr>
              <a:t>}</a:t>
            </a:r>
            <a:endParaRPr lang="en-CA" sz="1700" dirty="0">
              <a:latin typeface="Consolas" panose="020B0609020204030204" pitchFamily="49" charset="0"/>
              <a:cs typeface="Consolas" panose="020B0609020204030204" pitchFamily="49" charset="0"/>
            </a:endParaRPr>
          </a:p>
        </p:txBody>
      </p:sp>
      <p:sp>
        <p:nvSpPr>
          <p:cNvPr id="4" name="TextBox 3"/>
          <p:cNvSpPr txBox="1"/>
          <p:nvPr/>
        </p:nvSpPr>
        <p:spPr>
          <a:xfrm>
            <a:off x="3864252" y="1844824"/>
            <a:ext cx="5262979"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In </a:t>
            </a:r>
            <a:r>
              <a:rPr lang="en-CA" sz="2000" dirty="0">
                <a:solidFill>
                  <a:srgbClr val="0070C0"/>
                </a:solidFill>
                <a:latin typeface="Consolas" panose="020B0609020204030204" pitchFamily="49" charset="0"/>
                <a:cs typeface="Consolas" panose="020B0609020204030204" pitchFamily="49" charset="0"/>
              </a:rPr>
              <a:t>main()...</a:t>
            </a:r>
          </a:p>
          <a:p>
            <a:r>
              <a:rPr lang="en-CA" sz="2000" dirty="0" smtClean="0">
                <a:solidFill>
                  <a:srgbClr val="0070C0"/>
                </a:solidFill>
                <a:latin typeface="Consolas" panose="020B0609020204030204" pitchFamily="49" charset="0"/>
                <a:cs typeface="Consolas" panose="020B0609020204030204" pitchFamily="49" charset="0"/>
              </a:rPr>
              <a:t>    In </a:t>
            </a:r>
            <a:r>
              <a:rPr lang="en-CA" sz="2000" dirty="0">
                <a:solidFill>
                  <a:srgbClr val="0070C0"/>
                </a:solidFill>
                <a:latin typeface="Consolas" panose="020B0609020204030204" pitchFamily="49" charset="0"/>
                <a:cs typeface="Consolas" panose="020B0609020204030204" pitchFamily="49" charset="0"/>
              </a:rPr>
              <a:t>f(): 0x7f51abb16b9e</a:t>
            </a:r>
          </a:p>
          <a:p>
            <a:r>
              <a:rPr lang="en-CA" sz="2000" dirty="0" smtClean="0">
                <a:solidFill>
                  <a:srgbClr val="0070C0"/>
                </a:solidFill>
                <a:latin typeface="Consolas" panose="020B0609020204030204" pitchFamily="49" charset="0"/>
                <a:cs typeface="Consolas" panose="020B0609020204030204" pitchFamily="49" charset="0"/>
              </a:rPr>
              <a:t>    Segmentation </a:t>
            </a:r>
            <a:r>
              <a:rPr lang="en-CA" sz="2000" dirty="0">
                <a:solidFill>
                  <a:srgbClr val="0070C0"/>
                </a:solidFill>
                <a:latin typeface="Consolas" panose="020B0609020204030204" pitchFamily="49" charset="0"/>
                <a:cs typeface="Consolas" panose="020B0609020204030204" pitchFamily="49" charset="0"/>
              </a:rPr>
              <a:t>fault (core dumped</a:t>
            </a:r>
            <a:r>
              <a:rPr lang="en-CA" sz="2000" dirty="0" smtClean="0">
                <a:solidFill>
                  <a:srgbClr val="0070C0"/>
                </a:solidFill>
                <a:latin typeface="Consolas" panose="020B0609020204030204" pitchFamily="49" charset="0"/>
                <a:cs typeface="Consolas" panose="020B0609020204030204" pitchFamily="49" charset="0"/>
              </a:rPr>
              <a:t>)</a:t>
            </a:r>
            <a:endParaRPr lang="en-CA" sz="2000" dirty="0">
              <a:solidFill>
                <a:srgbClr val="0070C0"/>
              </a:solidFill>
              <a:latin typeface="Consolas" panose="020B0609020204030204" pitchFamily="49" charset="0"/>
              <a:cs typeface="Consolas" panose="020B0609020204030204" pitchFamily="49" charset="0"/>
            </a:endParaRPr>
          </a:p>
        </p:txBody>
      </p:sp>
      <p:sp>
        <p:nvSpPr>
          <p:cNvPr id="6" name="Rounded Rectangle 5"/>
          <p:cNvSpPr/>
          <p:nvPr/>
        </p:nvSpPr>
        <p:spPr>
          <a:xfrm>
            <a:off x="1808078" y="3501008"/>
            <a:ext cx="496855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816954" y="5981825"/>
            <a:ext cx="180020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763688" y="5373216"/>
            <a:ext cx="5976664" cy="6480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08480095"/>
      </p:ext>
    </p:extLst>
  </p:cSld>
  <p:clrMapOvr>
    <a:masterClrMapping/>
  </p:clrMapOvr>
  <mc:AlternateContent xmlns:mc="http://schemas.openxmlformats.org/markup-compatibility/2006">
    <mc:Choice xmlns:p14="http://schemas.microsoft.com/office/powerpoint/2010/main" Requires="p14">
      <p:transition spd="slow" p14:dur="2000" advTm="75751"/>
    </mc:Choice>
    <mc:Fallback>
      <p:transition spd="slow" advTm="7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4" grpId="0"/>
      <p:bldP spid="6" grpId="0" animBg="1"/>
      <p:bldP spid="6" grpId="1" animBg="1"/>
      <p:bldP spid="7" grpId="0" animBg="1"/>
      <p:bldP spid="7"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Wild pointers, if you are lucky…</a:t>
            </a:r>
            <a:endParaRPr lang="en-CA" dirty="0"/>
          </a:p>
        </p:txBody>
      </p:sp>
      <p:sp>
        <p:nvSpPr>
          <p:cNvPr id="3" name="Content Placeholder 2"/>
          <p:cNvSpPr>
            <a:spLocks noGrp="1"/>
          </p:cNvSpPr>
          <p:nvPr>
            <p:ph idx="1"/>
          </p:nvPr>
        </p:nvSpPr>
        <p:spPr/>
        <p:txBody>
          <a:bodyPr/>
          <a:lstStyle/>
          <a:p>
            <a:r>
              <a:rPr lang="en-CA" dirty="0" smtClean="0"/>
              <a:t>Whatever memory is at </a:t>
            </a:r>
            <a:r>
              <a:rPr lang="en-CA" dirty="0" smtClean="0">
                <a:latin typeface="Consolas" panose="020B0609020204030204" pitchFamily="49" charset="0"/>
                <a:cs typeface="Consolas" panose="020B0609020204030204" pitchFamily="49" charset="0"/>
              </a:rPr>
              <a:t>0x7f51abb16b9e</a:t>
            </a:r>
            <a:r>
              <a:rPr lang="en-CA" dirty="0" smtClean="0"/>
              <a:t>, it is almost certainly not assigned to your program</a:t>
            </a:r>
          </a:p>
          <a:p>
            <a:pPr lvl="1"/>
            <a:r>
              <a:rPr lang="en-CA" dirty="0" smtClean="0"/>
              <a:t>When you tried to access </a:t>
            </a:r>
            <a:r>
              <a:rPr lang="en-CA" dirty="0" smtClean="0"/>
              <a:t>it,</a:t>
            </a:r>
            <a:br>
              <a:rPr lang="en-CA" dirty="0" smtClean="0"/>
            </a:br>
            <a:r>
              <a:rPr lang="en-CA" dirty="0" smtClean="0"/>
              <a:t>		the </a:t>
            </a:r>
            <a:r>
              <a:rPr lang="en-CA" dirty="0" smtClean="0"/>
              <a:t>operating system terminated your program</a:t>
            </a:r>
          </a:p>
          <a:p>
            <a:pPr lvl="1"/>
            <a:r>
              <a:rPr lang="en-CA" dirty="0" smtClean="0"/>
              <a:t>Your program cannot access memory not allocated by the operating system to your program</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0617114"/>
      </p:ext>
    </p:extLst>
  </p:cSld>
  <p:clrMapOvr>
    <a:masterClrMapping/>
  </p:clrMapOvr>
  <mc:AlternateContent xmlns:mc="http://schemas.openxmlformats.org/markup-compatibility/2006">
    <mc:Choice xmlns:p14="http://schemas.microsoft.com/office/powerpoint/2010/main" Requires="p14">
      <p:transition spd="slow" p14:dur="2000" advTm="23803"/>
    </mc:Choice>
    <mc:Fallback>
      <p:transition spd="slow" advTm="2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Wild pointers, if you aren’t lucky…</a:t>
            </a:r>
            <a:endParaRPr lang="en-CA" dirty="0"/>
          </a:p>
        </p:txBody>
      </p:sp>
      <p:sp>
        <p:nvSpPr>
          <p:cNvPr id="3" name="Content Placeholder 2"/>
          <p:cNvSpPr>
            <a:spLocks noGrp="1"/>
          </p:cNvSpPr>
          <p:nvPr>
            <p:ph idx="1"/>
          </p:nvPr>
        </p:nvSpPr>
        <p:spPr/>
        <p:txBody>
          <a:bodyPr/>
          <a:lstStyle/>
          <a:p>
            <a:r>
              <a:rPr lang="en-CA" dirty="0" smtClean="0"/>
              <a:t>Consider this code:</a:t>
            </a:r>
          </a:p>
          <a:p>
            <a:pPr marL="857250" lvl="2" indent="0">
              <a:buNone/>
            </a:pPr>
            <a:r>
              <a:rPr lang="en-CA" dirty="0" smtClean="0">
                <a:latin typeface="Consolas" panose="020B0609020204030204" pitchFamily="49" charset="0"/>
                <a:cs typeface="Consolas" panose="020B0609020204030204" pitchFamily="49" charset="0"/>
              </a:rPr>
              <a:t>#include &lt;iostream&gt;</a:t>
            </a:r>
          </a:p>
          <a:p>
            <a:pPr marL="857250" lvl="2" indent="0">
              <a:buNone/>
            </a:pPr>
            <a:r>
              <a:rPr lang="en-CA" dirty="0" err="1">
                <a:latin typeface="Consolas" panose="020B0609020204030204" pitchFamily="49" charset="0"/>
                <a:cs typeface="Consolas" panose="020B0609020204030204" pitchFamily="49" charset="0"/>
              </a:rPr>
              <a:t>int</a:t>
            </a:r>
            <a:r>
              <a:rPr lang="en-CA" dirty="0">
                <a:latin typeface="Consolas" panose="020B0609020204030204" pitchFamily="49" charset="0"/>
                <a:cs typeface="Consolas" panose="020B0609020204030204" pitchFamily="49" charset="0"/>
              </a:rPr>
              <a:t> main();</a:t>
            </a:r>
          </a:p>
          <a:p>
            <a:pPr marL="857250" lvl="2" indent="0">
              <a:buNone/>
            </a:pPr>
            <a:r>
              <a:rPr lang="en-CA" dirty="0" smtClean="0">
                <a:latin typeface="Consolas" panose="020B0609020204030204" pitchFamily="49" charset="0"/>
                <a:cs typeface="Consolas" panose="020B0609020204030204" pitchFamily="49" charset="0"/>
              </a:rPr>
              <a:t>void </a:t>
            </a:r>
            <a:r>
              <a:rPr lang="en-CA" dirty="0" smtClean="0">
                <a:latin typeface="Consolas" panose="020B0609020204030204" pitchFamily="49" charset="0"/>
                <a:cs typeface="Consolas" panose="020B0609020204030204" pitchFamily="49" charset="0"/>
              </a:rPr>
              <a:t>init();</a:t>
            </a:r>
          </a:p>
          <a:p>
            <a:pPr marL="857250" lvl="2" indent="0">
              <a:buNone/>
            </a:pPr>
            <a:r>
              <a:rPr lang="en-CA" dirty="0" smtClean="0">
                <a:latin typeface="Consolas" panose="020B0609020204030204" pitchFamily="49" charset="0"/>
                <a:cs typeface="Consolas" panose="020B0609020204030204" pitchFamily="49" charset="0"/>
              </a:rPr>
              <a:t>void </a:t>
            </a:r>
            <a:r>
              <a:rPr lang="en-CA" dirty="0" err="1" smtClean="0">
                <a:latin typeface="Consolas" panose="020B0609020204030204" pitchFamily="49" charset="0"/>
                <a:cs typeface="Consolas" panose="020B0609020204030204" pitchFamily="49" charset="0"/>
              </a:rPr>
              <a:t>no_init</a:t>
            </a:r>
            <a:r>
              <a:rPr lang="en-CA" dirty="0" smtClean="0">
                <a:latin typeface="Consolas" panose="020B0609020204030204" pitchFamily="49" charset="0"/>
                <a:cs typeface="Consolas" panose="020B0609020204030204" pitchFamily="49" charset="0"/>
              </a:rPr>
              <a:t>();</a:t>
            </a:r>
          </a:p>
          <a:p>
            <a:pPr marL="857250" lvl="2" indent="0">
              <a:buNone/>
            </a:pPr>
            <a:endParaRPr lang="en-US" dirty="0" smtClean="0">
              <a:latin typeface="Consolas" panose="020B0609020204030204" pitchFamily="49" charset="0"/>
              <a:cs typeface="Consolas" panose="020B0609020204030204" pitchFamily="49" charset="0"/>
            </a:endParaRPr>
          </a:p>
          <a:p>
            <a:pPr marL="857250" lvl="2" indent="0">
              <a:buNone/>
            </a:pPr>
            <a:r>
              <a:rPr lang="en-CA" dirty="0" err="1">
                <a:latin typeface="Consolas" panose="020B0609020204030204" pitchFamily="49" charset="0"/>
                <a:cs typeface="Consolas" panose="020B0609020204030204" pitchFamily="49" charset="0"/>
              </a:rPr>
              <a:t>int</a:t>
            </a:r>
            <a:r>
              <a:rPr lang="en-CA" dirty="0">
                <a:latin typeface="Consolas" panose="020B0609020204030204" pitchFamily="49" charset="0"/>
                <a:cs typeface="Consolas" panose="020B0609020204030204" pitchFamily="49" charset="0"/>
              </a:rPr>
              <a:t> main() {</a:t>
            </a:r>
          </a:p>
          <a:p>
            <a:pPr marL="857250" lvl="2"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init</a:t>
            </a:r>
            <a:r>
              <a:rPr lang="en-CA" dirty="0">
                <a:latin typeface="Consolas" panose="020B0609020204030204" pitchFamily="49" charset="0"/>
                <a:cs typeface="Consolas" panose="020B0609020204030204" pitchFamily="49" charset="0"/>
              </a:rPr>
              <a:t>();</a:t>
            </a:r>
          </a:p>
          <a:p>
            <a:pPr marL="857250" lvl="2"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no_init</a:t>
            </a:r>
            <a:r>
              <a:rPr lang="en-CA" dirty="0">
                <a:latin typeface="Consolas" panose="020B0609020204030204" pitchFamily="49" charset="0"/>
                <a:cs typeface="Consolas" panose="020B0609020204030204" pitchFamily="49" charset="0"/>
              </a:rPr>
              <a:t>();</a:t>
            </a:r>
          </a:p>
          <a:p>
            <a:pPr marL="857250" lvl="2" indent="0">
              <a:buNone/>
            </a:pPr>
            <a:endParaRPr lang="en-CA" dirty="0">
              <a:latin typeface="Consolas" panose="020B0609020204030204" pitchFamily="49" charset="0"/>
              <a:cs typeface="Consolas" panose="020B0609020204030204" pitchFamily="49" charset="0"/>
            </a:endParaRPr>
          </a:p>
          <a:p>
            <a:pPr marL="857250" lvl="2" indent="0">
              <a:buNone/>
            </a:pPr>
            <a:r>
              <a:rPr lang="en-CA" dirty="0">
                <a:latin typeface="Consolas" panose="020B0609020204030204" pitchFamily="49" charset="0"/>
                <a:cs typeface="Consolas" panose="020B0609020204030204" pitchFamily="49" charset="0"/>
              </a:rPr>
              <a:t>    return 0;</a:t>
            </a:r>
          </a:p>
          <a:p>
            <a:pPr marL="85725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9488173"/>
      </p:ext>
    </p:extLst>
  </p:cSld>
  <p:clrMapOvr>
    <a:masterClrMapping/>
  </p:clrMapOvr>
  <mc:AlternateContent xmlns:mc="http://schemas.openxmlformats.org/markup-compatibility/2006">
    <mc:Choice xmlns:p14="http://schemas.microsoft.com/office/powerpoint/2010/main" Requires="p14">
      <p:transition spd="slow" p14:dur="2000" advTm="25277"/>
    </mc:Choice>
    <mc:Fallback>
      <p:transition spd="slow" advTm="2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Wild pointers, if you aren’t lucky…</a:t>
            </a:r>
          </a:p>
        </p:txBody>
      </p:sp>
      <p:sp>
        <p:nvSpPr>
          <p:cNvPr id="3" name="Content Placeholder 2"/>
          <p:cNvSpPr>
            <a:spLocks noGrp="1"/>
          </p:cNvSpPr>
          <p:nvPr>
            <p:ph idx="1"/>
          </p:nvPr>
        </p:nvSpPr>
        <p:spPr/>
        <p:txBody>
          <a:bodyPr/>
          <a:lstStyle/>
          <a:p>
            <a:pPr marL="857250" lvl="2" indent="0">
              <a:buNone/>
            </a:pPr>
            <a:r>
              <a:rPr lang="en-CA" dirty="0" smtClean="0">
                <a:latin typeface="Consolas" panose="020B0609020204030204" pitchFamily="49" charset="0"/>
                <a:cs typeface="Consolas" panose="020B0609020204030204" pitchFamily="49" charset="0"/>
              </a:rPr>
              <a:t>void </a:t>
            </a:r>
            <a:r>
              <a:rPr lang="en-CA" dirty="0" err="1">
                <a:latin typeface="Consolas" panose="020B0609020204030204" pitchFamily="49" charset="0"/>
                <a:cs typeface="Consolas" panose="020B0609020204030204" pitchFamily="49" charset="0"/>
              </a:rPr>
              <a:t>init</a:t>
            </a:r>
            <a:r>
              <a:rPr lang="en-CA" dirty="0">
                <a:latin typeface="Consolas" panose="020B0609020204030204" pitchFamily="49" charset="0"/>
                <a:cs typeface="Consolas" panose="020B0609020204030204" pitchFamily="49" charset="0"/>
              </a:rPr>
              <a:t>() {</a:t>
            </a:r>
          </a:p>
          <a:p>
            <a:pPr marL="857250" lvl="2"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int</a:t>
            </a: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p_value</a:t>
            </a:r>
            <a:r>
              <a:rPr lang="en-CA" dirty="0">
                <a:latin typeface="Consolas" panose="020B0609020204030204" pitchFamily="49" charset="0"/>
                <a:cs typeface="Consolas" panose="020B0609020204030204" pitchFamily="49" charset="0"/>
              </a:rPr>
              <a:t>{new </a:t>
            </a:r>
            <a:r>
              <a:rPr lang="en-CA" dirty="0" err="1">
                <a:latin typeface="Consolas" panose="020B0609020204030204" pitchFamily="49" charset="0"/>
                <a:cs typeface="Consolas" panose="020B0609020204030204" pitchFamily="49" charset="0"/>
              </a:rPr>
              <a:t>int</a:t>
            </a:r>
            <a:r>
              <a:rPr lang="en-CA" dirty="0">
                <a:latin typeface="Consolas" panose="020B0609020204030204" pitchFamily="49" charset="0"/>
                <a:cs typeface="Consolas" panose="020B0609020204030204" pitchFamily="49" charset="0"/>
              </a:rPr>
              <a:t>{42}};</a:t>
            </a:r>
          </a:p>
          <a:p>
            <a:pPr marL="857250" lvl="2" indent="0">
              <a:buNone/>
            </a:pPr>
            <a:r>
              <a:rPr lang="en-CA" dirty="0">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cout</a:t>
            </a:r>
            <a:r>
              <a:rPr lang="en-CA" dirty="0">
                <a:latin typeface="Consolas" panose="020B0609020204030204" pitchFamily="49" charset="0"/>
                <a:cs typeface="Consolas" panose="020B0609020204030204" pitchFamily="49" charset="0"/>
              </a:rPr>
              <a:t> &lt;&lt; "In </a:t>
            </a:r>
            <a:r>
              <a:rPr lang="en-CA" dirty="0" err="1">
                <a:latin typeface="Consolas" panose="020B0609020204030204" pitchFamily="49" charset="0"/>
                <a:cs typeface="Consolas" panose="020B0609020204030204" pitchFamily="49" charset="0"/>
              </a:rPr>
              <a:t>init</a:t>
            </a:r>
            <a:r>
              <a:rPr lang="en-CA" dirty="0">
                <a:latin typeface="Consolas" panose="020B0609020204030204" pitchFamily="49" charset="0"/>
                <a:cs typeface="Consolas" panose="020B0609020204030204" pitchFamily="49" charset="0"/>
              </a:rPr>
              <a:t>():    " &lt;&lt; </a:t>
            </a:r>
            <a:r>
              <a:rPr lang="en-CA" dirty="0" err="1">
                <a:latin typeface="Consolas" panose="020B0609020204030204" pitchFamily="49" charset="0"/>
                <a:cs typeface="Consolas" panose="020B0609020204030204" pitchFamily="49" charset="0"/>
              </a:rPr>
              <a:t>p_value</a:t>
            </a:r>
            <a:endParaRPr lang="en-CA" dirty="0">
              <a:latin typeface="Consolas" panose="020B0609020204030204" pitchFamily="49" charset="0"/>
              <a:cs typeface="Consolas" panose="020B0609020204030204" pitchFamily="49" charset="0"/>
            </a:endParaRPr>
          </a:p>
          <a:p>
            <a:pPr marL="857250" lvl="2" indent="0">
              <a:buNone/>
            </a:pPr>
            <a:r>
              <a:rPr lang="en-CA" dirty="0">
                <a:latin typeface="Consolas" panose="020B0609020204030204" pitchFamily="49" charset="0"/>
                <a:cs typeface="Consolas" panose="020B0609020204030204" pitchFamily="49" charset="0"/>
              </a:rPr>
              <a:t>              &lt;&lt; </a:t>
            </a:r>
            <a:r>
              <a:rPr lang="en-CA" dirty="0" err="1">
                <a:latin typeface="Consolas" panose="020B0609020204030204" pitchFamily="49" charset="0"/>
                <a:cs typeface="Consolas" panose="020B0609020204030204" pitchFamily="49" charset="0"/>
              </a:rPr>
              <a:t>std</a:t>
            </a:r>
            <a:r>
              <a:rPr lang="en-CA" dirty="0">
                <a:latin typeface="Consolas" panose="020B0609020204030204" pitchFamily="49" charset="0"/>
                <a:cs typeface="Consolas" panose="020B0609020204030204" pitchFamily="49" charset="0"/>
              </a:rPr>
              <a:t>::</a:t>
            </a:r>
            <a:r>
              <a:rPr lang="en-CA" dirty="0" err="1">
                <a:latin typeface="Consolas" panose="020B0609020204030204" pitchFamily="49" charset="0"/>
                <a:cs typeface="Consolas" panose="020B0609020204030204" pitchFamily="49" charset="0"/>
              </a:rPr>
              <a:t>endl</a:t>
            </a:r>
            <a:r>
              <a:rPr lang="en-CA" dirty="0">
                <a:latin typeface="Consolas" panose="020B0609020204030204" pitchFamily="49" charset="0"/>
                <a:cs typeface="Consolas" panose="020B0609020204030204" pitchFamily="49" charset="0"/>
              </a:rPr>
              <a:t>;</a:t>
            </a:r>
          </a:p>
          <a:p>
            <a:pPr marL="857250" lvl="2" indent="0">
              <a:buNone/>
            </a:pPr>
            <a:r>
              <a:rPr lang="en-CA" dirty="0">
                <a:latin typeface="Consolas" panose="020B0609020204030204" pitchFamily="49" charset="0"/>
                <a:cs typeface="Consolas" panose="020B0609020204030204" pitchFamily="49" charset="0"/>
              </a:rPr>
              <a:t>    // Use '</a:t>
            </a:r>
            <a:r>
              <a:rPr lang="en-CA" dirty="0" err="1">
                <a:latin typeface="Consolas" panose="020B0609020204030204" pitchFamily="49" charset="0"/>
                <a:cs typeface="Consolas" panose="020B0609020204030204" pitchFamily="49" charset="0"/>
              </a:rPr>
              <a:t>p_value</a:t>
            </a:r>
            <a:r>
              <a:rPr lang="en-CA" dirty="0">
                <a:latin typeface="Consolas" panose="020B0609020204030204" pitchFamily="49" charset="0"/>
                <a:cs typeface="Consolas" panose="020B0609020204030204" pitchFamily="49" charset="0"/>
              </a:rPr>
              <a:t>'...</a:t>
            </a:r>
          </a:p>
          <a:p>
            <a:pPr marL="857250" lvl="2" indent="0">
              <a:buNone/>
            </a:pPr>
            <a:r>
              <a:rPr lang="en-CA" dirty="0">
                <a:latin typeface="Consolas" panose="020B0609020204030204" pitchFamily="49" charset="0"/>
                <a:cs typeface="Consolas" panose="020B0609020204030204" pitchFamily="49" charset="0"/>
              </a:rPr>
              <a:t>    delete </a:t>
            </a:r>
            <a:r>
              <a:rPr lang="en-CA" dirty="0" err="1">
                <a:latin typeface="Consolas" panose="020B0609020204030204" pitchFamily="49" charset="0"/>
                <a:cs typeface="Consolas" panose="020B0609020204030204" pitchFamily="49" charset="0"/>
              </a:rPr>
              <a:t>p_value</a:t>
            </a:r>
            <a:r>
              <a:rPr lang="en-CA" dirty="0">
                <a:latin typeface="Consolas" panose="020B0609020204030204" pitchFamily="49" charset="0"/>
                <a:cs typeface="Consolas" panose="020B0609020204030204" pitchFamily="49" charset="0"/>
              </a:rPr>
              <a:t>;</a:t>
            </a:r>
          </a:p>
          <a:p>
            <a:pPr marL="857250" lvl="2" indent="0">
              <a:buNone/>
            </a:pPr>
            <a:r>
              <a:rPr lang="en-CA" dirty="0">
                <a:latin typeface="Consolas" panose="020B0609020204030204" pitchFamily="49" charset="0"/>
                <a:cs typeface="Consolas" panose="020B0609020204030204" pitchFamily="49" charset="0"/>
              </a:rPr>
              <a:t>    // Why bother setting '</a:t>
            </a:r>
            <a:r>
              <a:rPr lang="en-CA" dirty="0" err="1">
                <a:latin typeface="Consolas" panose="020B0609020204030204" pitchFamily="49" charset="0"/>
                <a:cs typeface="Consolas" panose="020B0609020204030204" pitchFamily="49" charset="0"/>
              </a:rPr>
              <a:t>p_value</a:t>
            </a:r>
            <a:r>
              <a:rPr lang="en-CA" dirty="0">
                <a:latin typeface="Consolas" panose="020B0609020204030204" pitchFamily="49" charset="0"/>
                <a:cs typeface="Consolas" panose="020B0609020204030204" pitchFamily="49" charset="0"/>
              </a:rPr>
              <a:t>' to </a:t>
            </a:r>
            <a:r>
              <a:rPr lang="en-CA" dirty="0" err="1">
                <a:latin typeface="Consolas" panose="020B0609020204030204" pitchFamily="49" charset="0"/>
                <a:cs typeface="Consolas" panose="020B0609020204030204" pitchFamily="49" charset="0"/>
              </a:rPr>
              <a:t>nullptr</a:t>
            </a:r>
            <a:r>
              <a:rPr lang="en-CA" dirty="0">
                <a:latin typeface="Consolas" panose="020B0609020204030204" pitchFamily="49" charset="0"/>
                <a:cs typeface="Consolas" panose="020B0609020204030204" pitchFamily="49" charset="0"/>
              </a:rPr>
              <a:t>?</a:t>
            </a:r>
          </a:p>
          <a:p>
            <a:pPr marL="857250" lvl="2" indent="0">
              <a:buNone/>
            </a:pPr>
            <a:r>
              <a:rPr lang="en-CA" dirty="0">
                <a:latin typeface="Consolas" panose="020B0609020204030204" pitchFamily="49" charset="0"/>
                <a:cs typeface="Consolas" panose="020B0609020204030204" pitchFamily="49" charset="0"/>
              </a:rPr>
              <a:t>}</a:t>
            </a:r>
          </a:p>
          <a:p>
            <a:pPr marL="857250" lvl="2" indent="0">
              <a:buNone/>
            </a:pPr>
            <a:endParaRPr lang="en-CA" dirty="0" smtClean="0">
              <a:latin typeface="Consolas" panose="020B0609020204030204" pitchFamily="49" charset="0"/>
              <a:cs typeface="Consolas" panose="020B0609020204030204" pitchFamily="49" charset="0"/>
            </a:endParaRPr>
          </a:p>
          <a:p>
            <a:pPr marL="857250" lvl="2" indent="0">
              <a:buNone/>
            </a:pPr>
            <a:r>
              <a:rPr lang="en-CA" dirty="0" smtClean="0">
                <a:latin typeface="Consolas" panose="020B0609020204030204" pitchFamily="49" charset="0"/>
                <a:cs typeface="Consolas" panose="020B0609020204030204" pitchFamily="49" charset="0"/>
              </a:rPr>
              <a:t>void </a:t>
            </a:r>
            <a:r>
              <a:rPr lang="en-CA" dirty="0" err="1">
                <a:latin typeface="Consolas" panose="020B0609020204030204" pitchFamily="49" charset="0"/>
                <a:cs typeface="Consolas" panose="020B0609020204030204" pitchFamily="49" charset="0"/>
              </a:rPr>
              <a:t>no_init</a:t>
            </a:r>
            <a:r>
              <a:rPr lang="en-CA" dirty="0">
                <a:latin typeface="Consolas" panose="020B0609020204030204" pitchFamily="49" charset="0"/>
                <a:cs typeface="Consolas" panose="020B0609020204030204" pitchFamily="49" charset="0"/>
              </a:rPr>
              <a:t>() {</a:t>
            </a:r>
          </a:p>
          <a:p>
            <a:pPr marL="857250" lvl="2" indent="0">
              <a:buNone/>
            </a:pPr>
            <a:r>
              <a:rPr lang="en-CA" dirty="0">
                <a:latin typeface="Consolas" panose="020B0609020204030204" pitchFamily="49" charset="0"/>
                <a:cs typeface="Consolas" panose="020B0609020204030204" pitchFamily="49" charset="0"/>
              </a:rPr>
              <a:t>    int *</a:t>
            </a:r>
            <a:r>
              <a:rPr lang="en-CA" dirty="0" err="1" smtClean="0">
                <a:latin typeface="Consolas" panose="020B0609020204030204" pitchFamily="49" charset="0"/>
                <a:cs typeface="Consolas" panose="020B0609020204030204" pitchFamily="49" charset="0"/>
              </a:rPr>
              <a:t>p_local</a:t>
            </a:r>
            <a:r>
              <a:rPr lang="en-CA" dirty="0" smtClean="0">
                <a:latin typeface="Consolas" panose="020B0609020204030204" pitchFamily="49" charset="0"/>
                <a:cs typeface="Consolas" panose="020B0609020204030204" pitchFamily="49" charset="0"/>
              </a:rPr>
              <a:t>;</a:t>
            </a:r>
          </a:p>
          <a:p>
            <a:pPr marL="85725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"In </a:t>
            </a:r>
            <a:r>
              <a:rPr lang="en-CA" dirty="0" err="1" smtClean="0">
                <a:latin typeface="Consolas" panose="020B0609020204030204" pitchFamily="49" charset="0"/>
                <a:cs typeface="Consolas" panose="020B0609020204030204" pitchFamily="49" charset="0"/>
              </a:rPr>
              <a:t>no_init</a:t>
            </a:r>
            <a:r>
              <a:rPr lang="en-CA" dirty="0" smtClean="0">
                <a:latin typeface="Consolas" panose="020B0609020204030204" pitchFamily="49" charset="0"/>
                <a:cs typeface="Consolas" panose="020B0609020204030204" pitchFamily="49" charset="0"/>
              </a:rPr>
              <a:t>(): " &lt;&lt; </a:t>
            </a:r>
            <a:r>
              <a:rPr lang="en-CA" dirty="0" err="1" smtClean="0">
                <a:latin typeface="Consolas" panose="020B0609020204030204" pitchFamily="49" charset="0"/>
                <a:cs typeface="Consolas" panose="020B0609020204030204" pitchFamily="49" charset="0"/>
              </a:rPr>
              <a:t>p_local</a:t>
            </a:r>
            <a:endParaRPr lang="en-CA" dirty="0" smtClean="0">
              <a:latin typeface="Consolas" panose="020B0609020204030204" pitchFamily="49" charset="0"/>
              <a:cs typeface="Consolas" panose="020B0609020204030204" pitchFamily="49" charset="0"/>
            </a:endParaRPr>
          </a:p>
          <a:p>
            <a:pPr marL="85725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&lt;&lt; std::endl;</a:t>
            </a:r>
            <a:endParaRPr lang="en-CA" dirty="0">
              <a:latin typeface="Consolas" panose="020B0609020204030204" pitchFamily="49" charset="0"/>
              <a:cs typeface="Consolas" panose="020B0609020204030204" pitchFamily="49" charset="0"/>
            </a:endParaRPr>
          </a:p>
          <a:p>
            <a:pPr marL="857250" lvl="2" indent="0">
              <a:buNone/>
            </a:pPr>
            <a:r>
              <a:rPr lang="en-CA" dirty="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p_local</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91;</a:t>
            </a:r>
          </a:p>
          <a:p>
            <a:pPr marL="857250" lvl="2" indent="0">
              <a:buNone/>
            </a:pPr>
            <a:r>
              <a:rPr lang="en-CA" dirty="0">
                <a:latin typeface="Consolas" panose="020B0609020204030204" pitchFamily="49" charset="0"/>
                <a:cs typeface="Consolas" panose="020B0609020204030204" pitchFamily="49" charset="0"/>
              </a:rPr>
              <a:t>}</a:t>
            </a:r>
          </a:p>
          <a:p>
            <a:pPr marL="457200" lvl="1" indent="0">
              <a:buNone/>
            </a:pPr>
            <a:endParaRPr lang="en-CA" sz="1800" dirty="0">
              <a:latin typeface="Consolas" panose="020B0609020204030204" pitchFamily="49" charset="0"/>
              <a:cs typeface="Consolas" panose="020B0609020204030204" pitchFamily="49" charset="0"/>
            </a:endParaRPr>
          </a:p>
          <a:p>
            <a:pPr marL="457200" lvl="1" indent="0">
              <a:buNone/>
            </a:pPr>
            <a:endParaRPr lang="en-CA" dirty="0" smtClean="0">
              <a:latin typeface="Consolas" panose="020B0609020204030204" pitchFamily="49" charset="0"/>
              <a:cs typeface="Consolas" panose="020B0609020204030204" pitchFamily="49" charset="0"/>
            </a:endParaRPr>
          </a:p>
        </p:txBody>
      </p:sp>
      <p:sp>
        <p:nvSpPr>
          <p:cNvPr id="4" name="TextBox 3"/>
          <p:cNvSpPr txBox="1"/>
          <p:nvPr/>
        </p:nvSpPr>
        <p:spPr>
          <a:xfrm>
            <a:off x="4932040" y="3933056"/>
            <a:ext cx="3852337" cy="1323439"/>
          </a:xfrm>
          <a:prstGeom prst="rect">
            <a:avLst/>
          </a:prstGeom>
          <a:noFill/>
        </p:spPr>
        <p:txBody>
          <a:bodyPr wrap="none" rtlCol="0">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cs typeface="Consolas" panose="020B0609020204030204" pitchFamily="49" charset="0"/>
              </a:rPr>
              <a:t>   In init():    0x1ca3010</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Consolas" panose="020B0609020204030204" pitchFamily="49" charset="0"/>
                <a:cs typeface="Consolas" panose="020B0609020204030204" pitchFamily="49" charset="0"/>
              </a:rPr>
              <a:t>   In </a:t>
            </a:r>
            <a:r>
              <a:rPr lang="en-CA" sz="2000" dirty="0" err="1" smtClean="0">
                <a:solidFill>
                  <a:srgbClr val="0070C0"/>
                </a:solidFill>
                <a:latin typeface="Consolas" panose="020B0609020204030204" pitchFamily="49" charset="0"/>
                <a:cs typeface="Consolas" panose="020B0609020204030204" pitchFamily="49" charset="0"/>
              </a:rPr>
              <a:t>no_init</a:t>
            </a:r>
            <a:r>
              <a:rPr lang="en-CA" sz="2000" dirty="0" smtClean="0">
                <a:solidFill>
                  <a:srgbClr val="0070C0"/>
                </a:solidFill>
                <a:latin typeface="Consolas" panose="020B0609020204030204" pitchFamily="49" charset="0"/>
                <a:cs typeface="Consolas" panose="020B0609020204030204" pitchFamily="49" charset="0"/>
              </a:rPr>
              <a:t>(): 0x1ca3010</a:t>
            </a:r>
            <a:endParaRPr lang="en-CA" sz="2000" dirty="0">
              <a:solidFill>
                <a:srgbClr val="0070C0"/>
              </a:solidFill>
              <a:latin typeface="Consolas" panose="020B0609020204030204" pitchFamily="49" charset="0"/>
              <a:cs typeface="Consolas" panose="020B0609020204030204" pitchFamily="49" charset="0"/>
            </a:endParaRPr>
          </a:p>
          <a:p>
            <a:r>
              <a:rPr lang="en-CA" sz="2000" dirty="0" smtClean="0">
                <a:solidFill>
                  <a:srgbClr val="0070C0"/>
                </a:solidFill>
                <a:latin typeface="Georgia" panose="02040502050405020303" pitchFamily="18" charset="0"/>
              </a:rPr>
              <a:t>Your results may differ…</a:t>
            </a:r>
            <a:endParaRPr lang="en-CA" sz="2000" dirty="0">
              <a:solidFill>
                <a:srgbClr val="0070C0"/>
              </a:solidFill>
              <a:latin typeface="Georgia" panose="02040502050405020303" pitchFamily="18" charset="0"/>
            </a:endParaRPr>
          </a:p>
        </p:txBody>
      </p:sp>
      <p:sp>
        <p:nvSpPr>
          <p:cNvPr id="7" name="Rounded Rectangle 6"/>
          <p:cNvSpPr/>
          <p:nvPr/>
        </p:nvSpPr>
        <p:spPr>
          <a:xfrm>
            <a:off x="1790322" y="1925710"/>
            <a:ext cx="3429750" cy="351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835696" y="4914534"/>
            <a:ext cx="1800200" cy="351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881070" y="5886150"/>
            <a:ext cx="1800200" cy="3511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790322" y="3257366"/>
            <a:ext cx="5589990" cy="6756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8747113"/>
      </p:ext>
    </p:extLst>
  </p:cSld>
  <p:clrMapOvr>
    <a:masterClrMapping/>
  </p:clrMapOvr>
  <mc:AlternateContent xmlns:mc="http://schemas.openxmlformats.org/markup-compatibility/2006">
    <mc:Choice xmlns:p14="http://schemas.microsoft.com/office/powerpoint/2010/main" Requires="p14">
      <p:transition spd="slow" p14:dur="2000" advTm="186823"/>
    </mc:Choice>
    <mc:Fallback>
      <p:transition spd="slow" advTm="18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4" grpId="0"/>
      <p:bldP spid="7" grpId="0" animBg="1"/>
      <p:bldP spid="7" grpId="1" animBg="1"/>
      <p:bldP spid="8" grpId="0" animBg="1"/>
      <p:bldP spid="8" grpId="1" animBg="1"/>
      <p:bldP spid="9" grpId="0" animBg="1"/>
      <p:bldP spid="9" grpId="1"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Wild pointers, if you aren’t lucky…</a:t>
            </a:r>
          </a:p>
        </p:txBody>
      </p:sp>
      <p:sp>
        <p:nvSpPr>
          <p:cNvPr id="3" name="Content Placeholder 2"/>
          <p:cNvSpPr>
            <a:spLocks noGrp="1"/>
          </p:cNvSpPr>
          <p:nvPr>
            <p:ph idx="1"/>
          </p:nvPr>
        </p:nvSpPr>
        <p:spPr/>
        <p:txBody>
          <a:bodyPr/>
          <a:lstStyle/>
          <a:p>
            <a:r>
              <a:rPr lang="en-CA" dirty="0" smtClean="0"/>
              <a:t>Why did this code execute?</a:t>
            </a:r>
          </a:p>
          <a:p>
            <a:pPr lvl="1"/>
            <a:r>
              <a:rPr lang="en-CA" dirty="0" smtClean="0"/>
              <a:t>In the first function, the local variable was assigned new memory:</a:t>
            </a:r>
          </a:p>
          <a:p>
            <a:pPr marL="457200" lvl="1" indent="0">
              <a:buNone/>
            </a:pPr>
            <a:r>
              <a:rPr lang="en-CA" dirty="0" smtClean="0"/>
              <a:t>		</a:t>
            </a:r>
            <a:r>
              <a:rPr lang="en-CA" dirty="0">
                <a:latin typeface="Consolas" panose="020B0609020204030204" pitchFamily="49" charset="0"/>
                <a:cs typeface="Consolas" panose="020B0609020204030204" pitchFamily="49" charset="0"/>
              </a:rPr>
              <a:t>int *p_value{new int{42}};</a:t>
            </a:r>
            <a:endParaRPr lang="en-CA" dirty="0" smtClean="0"/>
          </a:p>
          <a:p>
            <a:pPr lvl="1"/>
            <a:r>
              <a:rPr lang="en-CA" dirty="0" smtClean="0"/>
              <a:t>At the end of the function, the memory was deallocated but not reset to </a:t>
            </a:r>
            <a:r>
              <a:rPr lang="en-CA" dirty="0" smtClean="0">
                <a:latin typeface="Consolas" panose="020B0609020204030204" pitchFamily="49" charset="0"/>
                <a:cs typeface="Consolas" panose="020B0609020204030204" pitchFamily="49" charset="0"/>
              </a:rPr>
              <a:t>'nullptr'</a:t>
            </a:r>
          </a:p>
          <a:p>
            <a:pPr lvl="2"/>
            <a:r>
              <a:rPr lang="en-CA" dirty="0" smtClean="0"/>
              <a:t>After all, the variable is immediately going out of scope</a:t>
            </a:r>
            <a:endParaRPr lang="en-CA" dirty="0"/>
          </a:p>
          <a:p>
            <a:pPr marL="457200" lvl="1" indent="0">
              <a:buNone/>
            </a:pPr>
            <a:r>
              <a:rPr lang="en-CA" dirty="0"/>
              <a:t>		</a:t>
            </a:r>
            <a:r>
              <a:rPr lang="en-CA" dirty="0" smtClean="0">
                <a:latin typeface="Consolas" panose="020B0609020204030204" pitchFamily="49" charset="0"/>
                <a:cs typeface="Consolas" panose="020B0609020204030204" pitchFamily="49" charset="0"/>
              </a:rPr>
              <a:t>delete p_value;</a:t>
            </a:r>
            <a:endParaRPr lang="en-CA" dirty="0"/>
          </a:p>
          <a:p>
            <a:pPr lvl="2"/>
            <a:r>
              <a:rPr lang="en-CA" dirty="0" smtClean="0"/>
              <a:t>The operating system is, however, lazy and leaves that memory allocated to you as you may request more memory in the future</a:t>
            </a:r>
          </a:p>
          <a:p>
            <a:pPr lvl="1"/>
            <a:r>
              <a:rPr lang="en-CA" dirty="0" smtClean="0"/>
              <a:t>In the second function, the local variable occupies the same location in memory on the call stack</a:t>
            </a:r>
          </a:p>
          <a:p>
            <a:pPr lvl="2"/>
            <a:r>
              <a:rPr lang="en-CA" dirty="0" smtClean="0"/>
              <a:t>The value from the first function call is still there</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2935687"/>
      </p:ext>
    </p:extLst>
  </p:cSld>
  <p:clrMapOvr>
    <a:masterClrMapping/>
  </p:clrMapOvr>
  <mc:AlternateContent xmlns:mc="http://schemas.openxmlformats.org/markup-compatibility/2006">
    <mc:Choice xmlns:p14="http://schemas.microsoft.com/office/powerpoint/2010/main" Requires="p14">
      <p:transition spd="slow" p14:dur="2000" advTm="141429"/>
    </mc:Choice>
    <mc:Fallback>
      <p:transition spd="slow" advTm="14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8.3|25.2"/>
</p:tagLst>
</file>

<file path=ppt/tags/tag2.xml><?xml version="1.0" encoding="utf-8"?>
<p:tagLst xmlns:a="http://schemas.openxmlformats.org/drawingml/2006/main" xmlns:r="http://schemas.openxmlformats.org/officeDocument/2006/relationships" xmlns:p="http://schemas.openxmlformats.org/presentationml/2006/main">
  <p:tag name="TIMING" val="|3.3|8|17.1|6.2"/>
</p:tagLst>
</file>

<file path=ppt/tags/tag3.xml><?xml version="1.0" encoding="utf-8"?>
<p:tagLst xmlns:a="http://schemas.openxmlformats.org/drawingml/2006/main" xmlns:r="http://schemas.openxmlformats.org/officeDocument/2006/relationships" xmlns:p="http://schemas.openxmlformats.org/presentationml/2006/main">
  <p:tag name="TIMING" val="|6.6|16.1|30|14.6|6.5|2.6"/>
</p:tagLst>
</file>

<file path=ppt/tags/tag4.xml><?xml version="1.0" encoding="utf-8"?>
<p:tagLst xmlns:a="http://schemas.openxmlformats.org/drawingml/2006/main" xmlns:r="http://schemas.openxmlformats.org/officeDocument/2006/relationships" xmlns:p="http://schemas.openxmlformats.org/presentationml/2006/main">
  <p:tag name="TIMING" val="|6.7|8.7|6.2|7|31.3|30.2"/>
</p:tagLst>
</file>

<file path=ppt/tags/tag5.xml><?xml version="1.0" encoding="utf-8"?>
<p:tagLst xmlns:a="http://schemas.openxmlformats.org/drawingml/2006/main" xmlns:r="http://schemas.openxmlformats.org/officeDocument/2006/relationships" xmlns:p="http://schemas.openxmlformats.org/presentationml/2006/main">
  <p:tag name="TIMING" val="|5|11.6|2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75483</TotalTime>
  <Words>682</Words>
  <Application>Microsoft Office PowerPoint</Application>
  <PresentationFormat>On-screen Show (4:3)</PresentationFormat>
  <Paragraphs>120</Paragraphs>
  <Slides>14</Slides>
  <Notes>0</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Custom Design</vt:lpstr>
      <vt:lpstr>Wild pointers</vt:lpstr>
      <vt:lpstr>Outline</vt:lpstr>
      <vt:lpstr>Wild pointers</vt:lpstr>
      <vt:lpstr>Wild pointers</vt:lpstr>
      <vt:lpstr>Wild pointers, if you are lucky…</vt:lpstr>
      <vt:lpstr>Wild pointers, if you are lucky…</vt:lpstr>
      <vt:lpstr>Wild pointers, if you aren’t lucky…</vt:lpstr>
      <vt:lpstr>Wild pointers, if you aren’t lucky…</vt:lpstr>
      <vt:lpstr>Wild pointers, if you aren’t lucky…</vt:lpstr>
      <vt:lpstr>Avoiding wild pointers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1318</cp:revision>
  <dcterms:created xsi:type="dcterms:W3CDTF">2009-09-11T23:00:44Z</dcterms:created>
  <dcterms:modified xsi:type="dcterms:W3CDTF">2020-10-02T15:19:38Z</dcterms:modified>
</cp:coreProperties>
</file>